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9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2F69"/>
    <a:srgbClr val="FF856D"/>
    <a:srgbClr val="FF2549"/>
    <a:srgbClr val="003635"/>
    <a:srgbClr val="005856"/>
    <a:srgbClr val="9EFF29"/>
    <a:srgbClr val="007033"/>
    <a:srgbClr val="5EEC3C"/>
    <a:srgbClr val="F1C88B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1" autoAdjust="0"/>
    <p:restoredTop sz="94660"/>
  </p:normalViewPr>
  <p:slideViewPr>
    <p:cSldViewPr snapToGrid="0">
      <p:cViewPr>
        <p:scale>
          <a:sx n="66" d="100"/>
          <a:sy n="66" d="100"/>
        </p:scale>
        <p:origin x="552" y="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4452" y="2603091"/>
            <a:ext cx="7989723" cy="16444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828" y="4240172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68153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96961"/>
            <a:ext cx="8246070" cy="3040896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475" y="465530"/>
            <a:ext cx="628432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475" y="1229055"/>
            <a:ext cx="6284320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544489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96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6893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6893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339" y="3317528"/>
            <a:ext cx="7883508" cy="96912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dobe Garamond Pro Bold" panose="02020702060506020403" pitchFamily="18" charset="0"/>
              </a:rPr>
              <a:t>Etherium</a:t>
            </a:r>
            <a:r>
              <a:rPr lang="en-US" dirty="0">
                <a:latin typeface="Adobe Garamond Pro Bold" panose="02020702060506020403" pitchFamily="18" charset="0"/>
              </a:rPr>
              <a:t> Blockchain 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Developer Guide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523" y="4379975"/>
            <a:ext cx="8188953" cy="763525"/>
          </a:xfrm>
        </p:spPr>
        <p:txBody>
          <a:bodyPr/>
          <a:lstStyle/>
          <a:p>
            <a:r>
              <a:rPr lang="en-US" dirty="0">
                <a:latin typeface="Adobe Garamond Pro Bold" panose="02020702060506020403" pitchFamily="18" charset="0"/>
              </a:rPr>
              <a:t>By: Ryndam Putra </a:t>
            </a:r>
            <a:r>
              <a:rPr lang="en-US" dirty="0" err="1">
                <a:latin typeface="Adobe Garamond Pro Bold" panose="02020702060506020403" pitchFamily="18" charset="0"/>
              </a:rPr>
              <a:t>Anugera</a:t>
            </a:r>
            <a:endParaRPr lang="en-US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787025" y="743472"/>
            <a:ext cx="3356975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15.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mentransfer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faucet eth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dompet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bikin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send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63538" lvl="1" indent="0">
              <a:buNone/>
            </a:pP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send to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diisi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link account wallet yang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transfer dan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“transfer between “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bikin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akun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16. Jika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transfer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etherscan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riwayat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5E2AA-CCC3-4F92-867C-15227411C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98" y="37578"/>
            <a:ext cx="2593342" cy="3131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FE13C-B3D9-4A1A-AF1B-A751A0CA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2" y="37578"/>
            <a:ext cx="2593342" cy="3131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8C7F7-FA5B-409A-959B-6D378E443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7"/>
          <a:stretch/>
        </p:blipFill>
        <p:spPr>
          <a:xfrm>
            <a:off x="2147530" y="3315699"/>
            <a:ext cx="2593343" cy="16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56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Remix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simulasi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cooding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smart contract pada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blockchain. Remix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arsitektur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pluggable pada di menu di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samping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kiri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(logo) 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dimana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kompilator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plugin ,blockchain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koneksi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plugin,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lalu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debugging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plugin dan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masih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lagi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berguna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smart contract.</a:t>
            </a:r>
            <a:endParaRPr lang="en-ID" sz="1800" dirty="0">
              <a:solidFill>
                <a:schemeClr val="bg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51816-45CB-4BBD-8A7D-3BC7B967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" y="737864"/>
            <a:ext cx="5454462" cy="3474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A9EEB-5056-4418-8EB9-BCB890B5673B}"/>
              </a:ext>
            </a:extLst>
          </p:cNvPr>
          <p:cNvSpPr txBox="1"/>
          <p:nvPr/>
        </p:nvSpPr>
        <p:spPr>
          <a:xfrm>
            <a:off x="3792956" y="40950"/>
            <a:ext cx="46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REMIX</a:t>
            </a:r>
            <a:endParaRPr lang="en-US" sz="20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5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Menu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solidity compiler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setting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versi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compiler solidity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pakai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diharapkan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harus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versi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soliditynya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di menu solidity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compilernya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).</a:t>
            </a:r>
          </a:p>
          <a:p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Jika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peringatan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error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BBA0B-2639-4AAF-B863-C47714C0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13"/>
          <a:stretch/>
        </p:blipFill>
        <p:spPr>
          <a:xfrm>
            <a:off x="519220" y="248557"/>
            <a:ext cx="2804551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2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2B356-502A-42D2-903B-76F1AE12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2" y="43542"/>
            <a:ext cx="2918254" cy="2001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5A806F-D640-47E4-84FB-2C2DC288AB1F}"/>
              </a:ext>
            </a:extLst>
          </p:cNvPr>
          <p:cNvSpPr txBox="1"/>
          <p:nvPr/>
        </p:nvSpPr>
        <p:spPr>
          <a:xfrm>
            <a:off x="5720599" y="1130053"/>
            <a:ext cx="308957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solidity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:</a:t>
            </a:r>
          </a:p>
          <a:p>
            <a:pPr marL="457200" indent="-457200">
              <a:buAutoNum type="arabicPeriod"/>
            </a:pP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icon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(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Penamaan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akhiran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mengunakan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“.sol”)</a:t>
            </a:r>
          </a:p>
          <a:p>
            <a:pPr marL="457200" indent="-457200">
              <a:buFont typeface="+mj-lt"/>
              <a:buAutoNum type="arabicPeriod"/>
            </a:pP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3B8BF8-837C-4A72-BA0F-4CE9BC162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22" y="2093689"/>
            <a:ext cx="4883150" cy="26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solidity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menu solidity compiler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apakah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error,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jika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icon menu compiler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bertanda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ceklis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hijau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jika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error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tanda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komentar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letak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367A-EAFD-4C68-B1AA-DB41DC5A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4"/>
          <a:stretch/>
        </p:blipFill>
        <p:spPr>
          <a:xfrm>
            <a:off x="72827" y="68843"/>
            <a:ext cx="5375474" cy="32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97535-CF89-46A4-8C32-4455097B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" y="162498"/>
            <a:ext cx="5589799" cy="3615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2473F-8E75-482C-B641-2AD78279A07A}"/>
              </a:ext>
            </a:extLst>
          </p:cNvPr>
          <p:cNvSpPr txBox="1"/>
          <p:nvPr/>
        </p:nvSpPr>
        <p:spPr>
          <a:xfrm>
            <a:off x="5648650" y="931363"/>
            <a:ext cx="34745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menu deploy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running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environment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pilihan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London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berlin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tersedia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remix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injected web3 dan web3 provider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4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account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wallet-wallet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(link wallet).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Gas limit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jumlah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koin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tersedia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value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deploy yang mana.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1653B-AF0D-4244-A242-25505168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97" y="135515"/>
            <a:ext cx="2706730" cy="46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664614" y="847377"/>
            <a:ext cx="3592120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Kita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coba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environment injected web3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berapa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harus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bayar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confirm 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9463E-C9CC-4788-8687-FEA469C7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4" y="225468"/>
            <a:ext cx="5543090" cy="3194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5801-FA6B-41D9-AFBE-79BCAFB82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79341" b="60433"/>
          <a:stretch/>
        </p:blipFill>
        <p:spPr>
          <a:xfrm>
            <a:off x="4308334" y="238168"/>
            <a:ext cx="185483" cy="1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158533" y="1242304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muncul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Note: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Maaf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asli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karena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faucet di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goerli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test network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tiba-tiba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error, dan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di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samping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contoh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account orang yang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9849F-9879-4A55-B9CA-C43BDA97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5" y="1527088"/>
            <a:ext cx="3410895" cy="26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6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392FFE-1FC2-4150-9179-EC00A1AB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1" y="69850"/>
            <a:ext cx="8123897" cy="3030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F2E755-E5D0-4C01-AAA6-743E645EA276}"/>
              </a:ext>
            </a:extLst>
          </p:cNvPr>
          <p:cNvSpPr txBox="1"/>
          <p:nvPr/>
        </p:nvSpPr>
        <p:spPr>
          <a:xfrm>
            <a:off x="1114424" y="3353485"/>
            <a:ext cx="6975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pada remix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7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9994" y="363256"/>
            <a:ext cx="3807912" cy="4545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Download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Metamask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dan install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ekstensi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metamask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di chrome.</a:t>
            </a:r>
          </a:p>
          <a:p>
            <a:pPr marL="457200" indent="-457200">
              <a:buAutoNum type="arabicPeriod"/>
            </a:pPr>
            <a:endParaRPr lang="en-US" sz="2000" b="1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pPr marL="901700" indent="-457200">
              <a:buAutoNum type="arabicPeriod"/>
            </a:pP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Lalu login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akun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atau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buat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akun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metamask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jangan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sampai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lupa</a:t>
            </a:r>
            <a:r>
              <a:rPr lang="en-US" sz="2000" b="1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password dan phrase).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4FC9C-4D99-47A1-873A-D9669F3E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" y="75156"/>
            <a:ext cx="4430418" cy="2484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14F57-EAD2-4C4C-88FE-20EF14E6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89" y="2705622"/>
            <a:ext cx="4337008" cy="23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572000" y="11472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menu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mystring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tulisan “0:string:hello world”.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F84B9-35AD-48F5-BD5D-6F4A54E3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7" y="416814"/>
            <a:ext cx="272453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4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3715813" y="3572963"/>
            <a:ext cx="3840687" cy="15010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memakai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remix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langsung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wallet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dimetamask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  <a:endParaRPr lang="en-ID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B1B2-8F2B-40E5-AF4D-FEF27B94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" y="69499"/>
            <a:ext cx="7844624" cy="34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1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Web3 Provider </a:t>
            </a:r>
          </a:p>
          <a:p>
            <a:pPr marL="400050" lvl="1" indent="0">
              <a:buNone/>
            </a:pP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berguna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sebagai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pembuat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koneksi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perangkat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lunak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luar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browser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terhubung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basis data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API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lainnya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baik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antarmuka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RESTful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WebSocket.</a:t>
            </a:r>
          </a:p>
          <a:p>
            <a:endParaRPr lang="en-ID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155B7-1227-415E-B91A-7927F413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" y="465681"/>
            <a:ext cx="5461673" cy="39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3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673602" y="11345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download dan install ganache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quick start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6CCF-4938-4C8C-B345-E6F9837A9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" t="49" r="7031" b="8561"/>
          <a:stretch/>
        </p:blipFill>
        <p:spPr>
          <a:xfrm>
            <a:off x="109012" y="88900"/>
            <a:ext cx="4361388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379CE-F982-468E-92B3-749D01E0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72" y="2434632"/>
            <a:ext cx="4815315" cy="26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945BE-984E-4C18-AD4F-B8FD5E774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50" y="266648"/>
            <a:ext cx="4720597" cy="287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302F1-5DB4-4806-BAF9-09228C4F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01" y="3751500"/>
            <a:ext cx="3381847" cy="504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51E25-FB14-4D49-A6E8-849E24B0EC45}"/>
              </a:ext>
            </a:extLst>
          </p:cNvPr>
          <p:cNvSpPr txBox="1"/>
          <p:nvPr/>
        </p:nvSpPr>
        <p:spPr>
          <a:xfrm>
            <a:off x="5106047" y="1133696"/>
            <a:ext cx="3783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RETSFUL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C9757-1933-4BB0-8FB2-B8742CEFE475}"/>
              </a:ext>
            </a:extLst>
          </p:cNvPr>
          <p:cNvSpPr txBox="1"/>
          <p:nvPr/>
        </p:nvSpPr>
        <p:spPr>
          <a:xfrm>
            <a:off x="3841750" y="3259534"/>
            <a:ext cx="5302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copy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rpc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server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31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8F736-F650-4E53-8C1A-05116F3F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90" y="293509"/>
            <a:ext cx="2267266" cy="113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9F35A-A786-473A-BFD0-0C9C1C9F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98" y="1654333"/>
            <a:ext cx="4231425" cy="3195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3D8B7-5EE2-482E-B35D-749D77C7FF3E}"/>
              </a:ext>
            </a:extLst>
          </p:cNvPr>
          <p:cNvSpPr txBox="1"/>
          <p:nvPr/>
        </p:nvSpPr>
        <p:spPr>
          <a:xfrm>
            <a:off x="6100556" y="636477"/>
            <a:ext cx="2886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menuju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remix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environment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web3 provider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63EC0-88A6-4162-AB67-4DFE13077628}"/>
              </a:ext>
            </a:extLst>
          </p:cNvPr>
          <p:cNvSpPr txBox="1"/>
          <p:nvPr/>
        </p:nvSpPr>
        <p:spPr>
          <a:xfrm>
            <a:off x="4902795" y="2571750"/>
            <a:ext cx="4039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tampil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disini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ubah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web3 provider endpoint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jadi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rpc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server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sudah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awal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8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572000" y="1402872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muncul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kemudian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jalan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wallet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remix. 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FE749-FEE7-4A11-8565-E26C36907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5" y="194751"/>
            <a:ext cx="3405573" cy="37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8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Understanding (Unsigned) Integers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Dimana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remix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isi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coodingan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Dimana Ada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dua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penting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dilihat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sini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:</a:t>
            </a:r>
          </a:p>
          <a:p>
            <a:pPr marL="0" indent="0">
              <a:buNone/>
            </a:pP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diinisialisasi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tetapi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lihat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sebentar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masih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nilai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default</a:t>
            </a:r>
          </a:p>
          <a:p>
            <a:pPr marL="0" indent="0">
              <a:buNone/>
            </a:pP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publik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pengambil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soliditas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7046F-89C4-42B4-8E42-76E7DDD2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56609"/>
            <a:ext cx="5067300" cy="34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telah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amati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dikirim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melihatnya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konsol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remix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Smart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tersedia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plugin “deploy dan run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membatalkan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E90A2-6D43-4673-84F8-67B91082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5" y="200291"/>
            <a:ext cx="5276748" cy="27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3C77E-693B-496A-BF15-72E07C68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6" y="323850"/>
            <a:ext cx="7128244" cy="224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CE87F-037F-4CA5-9557-A934137BF268}"/>
              </a:ext>
            </a:extLst>
          </p:cNvPr>
          <p:cNvSpPr txBox="1"/>
          <p:nvPr/>
        </p:nvSpPr>
        <p:spPr>
          <a:xfrm>
            <a:off x="1544452" y="2794685"/>
            <a:ext cx="4932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lihat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bahwa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sukses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jalan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kan.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4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3252D-969C-4FC1-AFC1-23DDE2928BAC}"/>
              </a:ext>
            </a:extLst>
          </p:cNvPr>
          <p:cNvSpPr txBox="1">
            <a:spLocks/>
          </p:cNvSpPr>
          <p:nvPr/>
        </p:nvSpPr>
        <p:spPr>
          <a:xfrm>
            <a:off x="4421687" y="313027"/>
            <a:ext cx="4171167" cy="37078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3. Jika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sudah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login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daftar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tampilan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pPr marL="1339850"/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4.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menu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profil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profil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–advance-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show test network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34428-1308-4B03-8D41-A44665BF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22" y="2262899"/>
            <a:ext cx="2114953" cy="2776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C61ABC-F727-4EEB-B42D-B2F74FDEE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28" t="15026" r="-1" b="-1"/>
          <a:stretch/>
        </p:blipFill>
        <p:spPr>
          <a:xfrm>
            <a:off x="6943726" y="2324100"/>
            <a:ext cx="2476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F9597D-1B9C-402B-AE74-5A2C4C31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6" y="88900"/>
            <a:ext cx="2235199" cy="3931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42FD8A-9C87-4D7D-A32D-FBA787951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906" y="88900"/>
            <a:ext cx="2324526" cy="39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E7528-580A-4A7D-8932-C3F46CDDEE6B}"/>
              </a:ext>
            </a:extLst>
          </p:cNvPr>
          <p:cNvSpPr txBox="1"/>
          <p:nvPr/>
        </p:nvSpPr>
        <p:spPr>
          <a:xfrm>
            <a:off x="4441825" y="1441692"/>
            <a:ext cx="4591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smart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contrac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remix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interaksi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memanggil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pengambil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variable public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03EAE-0241-4CEF-B110-DC59B3D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4" y="1670292"/>
            <a:ext cx="2619741" cy="1453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94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683E3-EE02-4F2B-9B90-D803560963D4}"/>
              </a:ext>
            </a:extLst>
          </p:cNvPr>
          <p:cNvSpPr txBox="1"/>
          <p:nvPr/>
        </p:nvSpPr>
        <p:spPr>
          <a:xfrm>
            <a:off x="5531912" y="1359238"/>
            <a:ext cx="361208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Write a setter function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menambahkan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lama(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mehilangkan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lama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pakai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B8FEF-36E2-40C3-BFC1-AFCF0670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" b="11214"/>
          <a:stretch/>
        </p:blipFill>
        <p:spPr>
          <a:xfrm>
            <a:off x="225214" y="725471"/>
            <a:ext cx="5012473" cy="154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B6485-EFDC-418A-91DD-6F27BF5A2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46"/>
          <a:stretch/>
        </p:blipFill>
        <p:spPr>
          <a:xfrm>
            <a:off x="1790312" y="2374901"/>
            <a:ext cx="2781688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7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3935773" y="1204048"/>
            <a:ext cx="4199536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“set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output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0</a:t>
            </a:r>
          </a:p>
          <a:p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990600"/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“5”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myUnit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8A27A-09B2-4AA0-A922-BFF6C418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91" y="240974"/>
            <a:ext cx="2564173" cy="2205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AB9F5-5F80-43CD-A5D7-4BA79FB8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49" y="2571750"/>
            <a:ext cx="269595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7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C7719-C39A-48C5-A336-51235CA1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7" y="236497"/>
            <a:ext cx="6821379" cy="1943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3C883-C12C-4A95-B9BD-7F3A720B569C}"/>
              </a:ext>
            </a:extLst>
          </p:cNvPr>
          <p:cNvSpPr txBox="1"/>
          <p:nvPr/>
        </p:nvSpPr>
        <p:spPr>
          <a:xfrm>
            <a:off x="1063625" y="2371695"/>
            <a:ext cx="459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08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236513" y="1255257"/>
            <a:ext cx="4060956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myUnit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membaca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nilai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dikirim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melainkan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panggilan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3375E-C11A-4E13-99F9-A67BA6B0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0" y="474471"/>
            <a:ext cx="2614930" cy="2097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88715-AE6B-4F62-ADC0-FFC496A8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1" y="3503590"/>
            <a:ext cx="674464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F8C4F4-455E-4442-B20D-EBE43BE4A983}"/>
              </a:ext>
            </a:extLst>
          </p:cNvPr>
          <p:cNvSpPr txBox="1"/>
          <p:nvPr/>
        </p:nvSpPr>
        <p:spPr>
          <a:xfrm>
            <a:off x="149224" y="1173182"/>
            <a:ext cx="81692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Transaction vs Call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 transaction is necessary, if a value in a Smart Contract needs to be updated (writing to state). A call is done, if a value is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read. Transactions cost Ether (gas), need to be mined and therefore take a while until the value is reflected, which you will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see later. Calls are virtually free and instant.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Great! Now you know the basic workflow, how to deploy and how to update your code during development. But working only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with Integers is a bit boring. Let's level up a bit and learn some more types before doing our first project.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Please note: In the next sections I will silently assume you are deploying a version of a Smart Contract and delete the old</a:t>
            </a:r>
          </a:p>
          <a:p>
            <a:pPr algn="l"/>
            <a:r>
              <a:rPr lang="en-US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instance, whenever we do some changes. I recommend repeating this a few times so you don't forget it.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0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Boolean Types in Solidity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ngooding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</a:t>
            </a:r>
          </a:p>
          <a:p>
            <a:pPr marL="0" indent="0">
              <a:buNone/>
            </a:pP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Jadi Boolean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melihat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bahwa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variable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diinisialisasi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nilai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defaultnya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apakay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true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false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4BAFE-EB12-4F8A-BF3C-20AC17E9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9" y="171059"/>
            <a:ext cx="5377164" cy="37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063086" y="1404546"/>
            <a:ext cx="4329659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myBool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apakah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false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true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Jika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isikan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kata true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setMyBool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myBool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723900"/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Jadi pada operator Boolean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operator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standar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inginkan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 Operator:!(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negasi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logis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),&amp;&amp;(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logis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konjungsi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,”dan”),||(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disjungsi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logis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,”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”),==(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persamaan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),!=(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ketidaksetaraan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). </a:t>
            </a:r>
            <a:endParaRPr lang="en-ID" sz="16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AD826-9BD0-4C89-B0C5-44AC94B9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12" y="948320"/>
            <a:ext cx="2261205" cy="1623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434D4-95FA-4326-AE2B-4CE3DF84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16" y="2922673"/>
            <a:ext cx="2319184" cy="15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2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85B74E-F9A8-4251-A5CA-142704BE7DC0}"/>
              </a:ext>
            </a:extLst>
          </p:cNvPr>
          <p:cNvSpPr txBox="1"/>
          <p:nvPr/>
        </p:nvSpPr>
        <p:spPr>
          <a:xfrm>
            <a:off x="431800" y="1551097"/>
            <a:ext cx="7302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Overflow dan underflow</a:t>
            </a:r>
          </a:p>
          <a:p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versi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Solidity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sebelumnya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(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sebelumnya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Solidity 0.8.x)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bilangan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bulat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berguling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angka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lebih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rendah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lebih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tinggi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</a:p>
          <a:p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Jika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anda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mengurangi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0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 (0-1) pada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bilangan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bulat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ditandatangani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hasilnya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menjadi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-1,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kesalahan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hasilnya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sederhana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:</a:t>
            </a:r>
          </a:p>
          <a:p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MAX(</a:t>
            </a:r>
            <a:r>
              <a:rPr lang="en-ID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Uint</a:t>
            </a:r>
            <a:r>
              <a:rPr lang="en-ID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7957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003800" y="1365301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berisi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berikut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dan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apa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saat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memanggil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penurunan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awal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“myUint8 </a:t>
            </a:r>
            <a:r>
              <a:rPr lang="en-ID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0:”</a:t>
            </a:r>
          </a:p>
          <a:p>
            <a:endParaRPr lang="en-ID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B1927-D8D6-4B8A-99DF-704D2BCF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5" y="190729"/>
            <a:ext cx="4810075" cy="2531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2F254-967D-456E-8C5A-8D31CB48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86" y="2780768"/>
            <a:ext cx="261021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0A1C7E-4572-4917-8641-957AAF5C6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767" y="276491"/>
            <a:ext cx="3587733" cy="354620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dobe Garamond Pro Bold" panose="02020702060506020403" pitchFamily="18" charset="0"/>
              </a:rPr>
              <a:t>5. Lalu </a:t>
            </a:r>
            <a:r>
              <a:rPr lang="en-US" sz="2000" dirty="0" err="1"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latin typeface="Adobe Garamond Pro Bold" panose="02020702060506020403" pitchFamily="18" charset="0"/>
              </a:rPr>
              <a:t>etherium</a:t>
            </a:r>
            <a:r>
              <a:rPr lang="en-US" sz="2000" dirty="0">
                <a:latin typeface="Adobe Garamond Pro Bold" panose="02020702060506020403" pitchFamily="18" charset="0"/>
              </a:rPr>
              <a:t> network dan </a:t>
            </a:r>
            <a:r>
              <a:rPr lang="en-US" sz="2000" dirty="0" err="1">
                <a:latin typeface="Adobe Garamond Pro Bold" panose="02020702060506020403" pitchFamily="18" charset="0"/>
              </a:rPr>
              <a:t>pilih</a:t>
            </a:r>
            <a:r>
              <a:rPr lang="en-US" sz="2000" dirty="0"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latin typeface="Adobe Garamond Pro Bold" panose="02020702060506020403" pitchFamily="18" charset="0"/>
              </a:rPr>
              <a:t>goerli</a:t>
            </a:r>
            <a:r>
              <a:rPr lang="en-US" sz="2000" dirty="0">
                <a:latin typeface="Adobe Garamond Pro Bold" panose="02020702060506020403" pitchFamily="18" charset="0"/>
              </a:rPr>
              <a:t> test network </a:t>
            </a:r>
          </a:p>
          <a:p>
            <a:pPr marL="0" indent="0">
              <a:buNone/>
            </a:pPr>
            <a:endParaRPr lang="en-US" sz="2000" dirty="0">
              <a:latin typeface="Adobe Garamond Pro Bold" panose="02020702060506020403" pitchFamily="18" charset="0"/>
            </a:endParaRPr>
          </a:p>
          <a:p>
            <a:pPr marL="622300"/>
            <a:r>
              <a:rPr lang="en-US" sz="2000" dirty="0">
                <a:latin typeface="Adobe Garamond Pro Bold" panose="02020702060506020403" pitchFamily="18" charset="0"/>
              </a:rPr>
              <a:t>6. </a:t>
            </a:r>
            <a:r>
              <a:rPr lang="en-US" sz="2000" dirty="0" err="1">
                <a:latin typeface="Adobe Garamond Pro Bold" panose="02020702060506020403" pitchFamily="18" charset="0"/>
              </a:rPr>
              <a:t>Setelah</a:t>
            </a:r>
            <a:r>
              <a:rPr lang="en-US" sz="2000" dirty="0"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latin typeface="Adobe Garamond Pro Bold" panose="02020702060506020403" pitchFamily="18" charset="0"/>
              </a:rPr>
              <a:t> buy, </a:t>
            </a:r>
            <a:r>
              <a:rPr lang="en-US" sz="2000" dirty="0" err="1"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latin typeface="Adobe Garamond Pro Bold" panose="02020702060506020403" pitchFamily="18" charset="0"/>
              </a:rPr>
              <a:t> test faucet</a:t>
            </a:r>
            <a:endParaRPr lang="en-ID" sz="2000" dirty="0">
              <a:latin typeface="Adobe Garamond Pro Bold" panose="020207020605060204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2EE37C-4B63-43D1-9ECF-6FB17E94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599" y="165100"/>
            <a:ext cx="2597168" cy="394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3CBF7A-20D6-4C26-B326-7602B325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5100"/>
            <a:ext cx="2597168" cy="3949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2D5BBD-2E3A-4545-8A47-17B8FDE0F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830" y="2390774"/>
            <a:ext cx="3148370" cy="24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4452413" y="18584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decrement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myUint8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berkurang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in.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berjalan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sempurna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nilai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myUint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“255:”</a:t>
            </a:r>
            <a:endParaRPr lang="en-ID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97348-EBB9-4DA3-98EE-33F4D29B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47" y="1642911"/>
            <a:ext cx="2250490" cy="18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5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60731-B855-4074-B673-480382E07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9" y="120043"/>
            <a:ext cx="3404963" cy="216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D996C-C01F-4AA9-BA50-CE0A223E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19" y="2712487"/>
            <a:ext cx="7973181" cy="215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51B79-1546-450C-AF53-E82D6C08DA3B}"/>
              </a:ext>
            </a:extLst>
          </p:cNvPr>
          <p:cNvSpPr txBox="1"/>
          <p:nvPr/>
        </p:nvSpPr>
        <p:spPr>
          <a:xfrm>
            <a:off x="4271131" y="1230684"/>
            <a:ext cx="4591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solidity 0.8 difference,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decrement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84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60CD1-0A13-442D-9CF9-C2FA6ED2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89" y="495010"/>
            <a:ext cx="2715004" cy="2076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8FAF1-A28C-4D2D-94F2-B3E639524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97" b="10052"/>
          <a:stretch/>
        </p:blipFill>
        <p:spPr>
          <a:xfrm>
            <a:off x="385504" y="2976612"/>
            <a:ext cx="7015611" cy="2076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7108B-F4DA-436B-9CD2-E03E42FDE698}"/>
              </a:ext>
            </a:extLst>
          </p:cNvPr>
          <p:cNvSpPr txBox="1"/>
          <p:nvPr/>
        </p:nvSpPr>
        <p:spPr>
          <a:xfrm>
            <a:off x="4688336" y="1046887"/>
            <a:ext cx="38258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eror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dikarenakan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variable “myUint8”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tetap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0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roll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agar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roll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tanda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silang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syntax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740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24BDB-4374-44FB-BD3E-D3ECE6B9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7" y="1561943"/>
            <a:ext cx="2876951" cy="22482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6AA7D4-D322-4FF3-8A74-C9608DF992A8}"/>
              </a:ext>
            </a:extLst>
          </p:cNvPr>
          <p:cNvSpPr txBox="1">
            <a:spLocks/>
          </p:cNvSpPr>
          <p:nvPr/>
        </p:nvSpPr>
        <p:spPr>
          <a:xfrm>
            <a:off x="3942140" y="1846871"/>
            <a:ext cx="3868360" cy="24795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decrement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myUint8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“0:uint8: 255”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56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3394BF-20E6-40FD-8E88-57950764562A}"/>
              </a:ext>
            </a:extLst>
          </p:cNvPr>
          <p:cNvSpPr txBox="1"/>
          <p:nvPr/>
        </p:nvSpPr>
        <p:spPr>
          <a:xfrm>
            <a:off x="423862" y="1274793"/>
            <a:ext cx="861853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Address types</a:t>
            </a: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Satu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yang sangat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spesifik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Ethereum dan Solidity,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"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".</a:t>
            </a: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Ethereum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mendukung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transfer Eter dan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komunikasi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antara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Kontrak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Cerdas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Mereka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tinggal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Alamat</a:t>
            </a:r>
          </a:p>
          <a:p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Kontrak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Cerdas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digunakan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mentransfer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Eter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Kontrak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Cerdas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variable.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Di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situlah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masuk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umum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variabel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menampung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20 byte.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semua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terjadi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internal. Mari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lihat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apa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lakukan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Soliditas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915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44C95-7655-4A7B-8DB8-82433D9D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44450"/>
            <a:ext cx="5010509" cy="2605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E6DA0-EE7F-4EAB-B34C-84251348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445" y="2832154"/>
            <a:ext cx="2705478" cy="215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9E6D19-C5E9-4FE5-BA52-1DCF8EDCA220}"/>
              </a:ext>
            </a:extLst>
          </p:cNvPr>
          <p:cNvSpPr txBox="1"/>
          <p:nvPr/>
        </p:nvSpPr>
        <p:spPr>
          <a:xfrm>
            <a:off x="5105400" y="1113145"/>
            <a:ext cx="38796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Langkah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berikut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4F561-3BE5-47E4-8C26-9E621D601B8B}"/>
              </a:ext>
            </a:extLst>
          </p:cNvPr>
          <p:cNvSpPr txBox="1"/>
          <p:nvPr/>
        </p:nvSpPr>
        <p:spPr>
          <a:xfrm>
            <a:off x="5105400" y="3455981"/>
            <a:ext cx="3843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berikut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686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5118E8-A268-49B8-9F8E-C76B1C7105C6}"/>
              </a:ext>
            </a:extLst>
          </p:cNvPr>
          <p:cNvSpPr txBox="1"/>
          <p:nvPr/>
        </p:nvSpPr>
        <p:spPr>
          <a:xfrm>
            <a:off x="228600" y="1357848"/>
            <a:ext cx="7683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konsep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benar-benar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penting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berbeda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Bahasa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pemoggramman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lain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: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1. Smart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sendiri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2. Smart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variable “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myaddress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berupa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sendiri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berupa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lain juga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3.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Semua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blockhain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bersifat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public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jadi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variable “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4. Pada smart contact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mentransfer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sendiri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lain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menstransfer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lain 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5. 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Menstransfer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 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dasarnya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berbeda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menstransfer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token ERC20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24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664200" y="1171321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copy link wallet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copy pada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setAddress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setAddress</a:t>
            </a:r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myAddress</a:t>
            </a:r>
            <a:endParaRPr lang="en-US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1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getbalanceOfAccount</a:t>
            </a:r>
            <a:endParaRPr lang="en-ID" sz="1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D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9168B-5B8E-47C3-B4D5-C8E21871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1" y="191607"/>
            <a:ext cx="2115439" cy="651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9F82-B532-4C2E-A92F-EFC566F3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51" y="931363"/>
            <a:ext cx="2169092" cy="171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A3E87-B895-403A-B860-5AD5BE92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5" y="2736504"/>
            <a:ext cx="2146098" cy="1747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21C2D-9FF5-4C4B-BDC7-6BEF4B8C8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788" y="2978599"/>
            <a:ext cx="2184422" cy="18855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E2C979-AED1-483C-83F2-0FBCED02D051}"/>
              </a:ext>
            </a:extLst>
          </p:cNvPr>
          <p:cNvSpPr/>
          <p:nvPr/>
        </p:nvSpPr>
        <p:spPr>
          <a:xfrm>
            <a:off x="2517902" y="558363"/>
            <a:ext cx="208488" cy="21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Garamond Pro Bold" panose="02020702060506020403" pitchFamily="18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C36D1-4C05-4AAD-BA74-EFD9410225BA}"/>
              </a:ext>
            </a:extLst>
          </p:cNvPr>
          <p:cNvSpPr/>
          <p:nvPr/>
        </p:nvSpPr>
        <p:spPr>
          <a:xfrm>
            <a:off x="2517902" y="2270403"/>
            <a:ext cx="208488" cy="21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Garamond Pro Bold" panose="02020702060506020403" pitchFamily="18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38DB8-42D1-4081-A61A-C2A446FD0478}"/>
              </a:ext>
            </a:extLst>
          </p:cNvPr>
          <p:cNvSpPr/>
          <p:nvPr/>
        </p:nvSpPr>
        <p:spPr>
          <a:xfrm>
            <a:off x="2517902" y="3877659"/>
            <a:ext cx="208488" cy="21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Garamond Pro Bold" panose="02020702060506020403" pitchFamily="18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D47385-94C0-4106-B854-5C183F84277A}"/>
              </a:ext>
            </a:extLst>
          </p:cNvPr>
          <p:cNvSpPr/>
          <p:nvPr/>
        </p:nvSpPr>
        <p:spPr>
          <a:xfrm>
            <a:off x="5090489" y="4264795"/>
            <a:ext cx="208488" cy="21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Garamond Pro Bold" panose="020207020605060204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56647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F8D37A-BD05-42A9-9F45-4FFCA33726EB}"/>
              </a:ext>
            </a:extLst>
          </p:cNvPr>
          <p:cNvSpPr txBox="1"/>
          <p:nvPr/>
        </p:nvSpPr>
        <p:spPr>
          <a:xfrm>
            <a:off x="5178424" y="1456889"/>
            <a:ext cx="39655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Denominasi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Etherium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wei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terkecil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yaitu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10^18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wei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samping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sekitar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99.999999-ether,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kenapa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100 ether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karena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berasal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JavaScript VM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simulasi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memberi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100 ether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mainkan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setiap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biaya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pasti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gas-cost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Biasa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sebutkan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pajak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blockchain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58B0D-98AB-4E0F-86F1-C8AD0942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4226" y="1475939"/>
            <a:ext cx="4834498" cy="20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2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30291D-E47B-40AF-B230-AE00BCCE5E49}"/>
              </a:ext>
            </a:extLst>
          </p:cNvPr>
          <p:cNvSpPr txBox="1"/>
          <p:nvPr/>
        </p:nvSpPr>
        <p:spPr>
          <a:xfrm>
            <a:off x="444500" y="1315641"/>
            <a:ext cx="73533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String Type</a:t>
            </a: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String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sebenarnya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Array, sangat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mirip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array byte. Jika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terdengar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terlalu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rumit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izinkan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saya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menguraikan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kebiasaan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Anda yang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agak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unik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Solidity:</a:t>
            </a: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- </a:t>
            </a:r>
            <a:r>
              <a:rPr lang="sv-SE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Secara asli, tidak ada fungsi manipulasi String.</a:t>
            </a:r>
          </a:p>
          <a:p>
            <a:pPr marL="342900" indent="-342900">
              <a:buFontTx/>
              <a:buChar char="-"/>
            </a:pP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Bahkan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perbandingan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string yang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mungkin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asli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Tx/>
              <a:buChar char="-"/>
            </a:pP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Ada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perpustakaan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bekerja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Strings</a:t>
            </a:r>
          </a:p>
          <a:p>
            <a:pPr marL="342900" indent="-342900">
              <a:buFontTx/>
              <a:buChar char="-"/>
            </a:pP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String mahal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digunakan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Solidity</a:t>
            </a:r>
          </a:p>
        </p:txBody>
      </p:sp>
    </p:spTree>
    <p:extLst>
      <p:ext uri="{BB962C8B-B14F-4D97-AF65-F5344CB8AC3E}">
        <p14:creationId xmlns:p14="http://schemas.microsoft.com/office/powerpoint/2010/main" val="194895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3252D-969C-4FC1-AFC1-23DDE2928BAC}"/>
              </a:ext>
            </a:extLst>
          </p:cNvPr>
          <p:cNvSpPr txBox="1">
            <a:spLocks/>
          </p:cNvSpPr>
          <p:nvPr/>
        </p:nvSpPr>
        <p:spPr>
          <a:xfrm>
            <a:off x="5549030" y="275572"/>
            <a:ext cx="3457183" cy="31941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7.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menuju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Goerli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Testnet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Adobe Garamond Pro Bold" panose="02020702060506020403" pitchFamily="18" charset="0"/>
              </a:rPr>
              <a:t> Faucet</a:t>
            </a:r>
          </a:p>
          <a:p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8. Lalu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salin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link wallet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di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account 1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taruh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goerli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testnet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faucet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endParaRPr lang="en-US" sz="20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9. Lalu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b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request </a:t>
            </a:r>
            <a:r>
              <a:rPr lang="en-US" sz="2000" b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endParaRPr lang="en-ID" sz="2000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1339850"/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6E390-0B19-4ADE-B9EE-2973F9E6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" y="275572"/>
            <a:ext cx="5750286" cy="37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9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7B0A8-9B77-42A7-9E10-4A61914DF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9"/>
          <a:stretch/>
        </p:blipFill>
        <p:spPr>
          <a:xfrm>
            <a:off x="39003" y="36973"/>
            <a:ext cx="5472797" cy="254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1A86F-E175-4CA6-A967-B2DAE1DDC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5"/>
          <a:stretch/>
        </p:blipFill>
        <p:spPr>
          <a:xfrm>
            <a:off x="2003038" y="2832145"/>
            <a:ext cx="2772162" cy="1765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5404B-8EC5-4C39-9C65-599E8ED13044}"/>
              </a:ext>
            </a:extLst>
          </p:cNvPr>
          <p:cNvSpPr txBox="1"/>
          <p:nvPr/>
        </p:nvSpPr>
        <p:spPr>
          <a:xfrm>
            <a:off x="5558522" y="1142150"/>
            <a:ext cx="35464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sebagai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berikut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myString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vm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string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menampilkan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“hallo World”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diinisialisasi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090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4D104-770F-454F-AB73-715A3040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4" y="1378447"/>
            <a:ext cx="2734057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0D9CF-1242-4E50-8E89-4DBB1D613D78}"/>
              </a:ext>
            </a:extLst>
          </p:cNvPr>
          <p:cNvSpPr txBox="1"/>
          <p:nvPr/>
        </p:nvSpPr>
        <p:spPr>
          <a:xfrm>
            <a:off x="3527425" y="1985455"/>
            <a:ext cx="4854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Jika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memasukkan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string “EthereumBlockchainDeveloper.com”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setMyString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myStirng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0;string:EthereumBlockchain-Developer.com.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0;string:hello world</a:t>
            </a:r>
          </a:p>
        </p:txBody>
      </p:sp>
    </p:spTree>
    <p:extLst>
      <p:ext uri="{BB962C8B-B14F-4D97-AF65-F5344CB8AC3E}">
        <p14:creationId xmlns:p14="http://schemas.microsoft.com/office/powerpoint/2010/main" val="314984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28D8C3-10D5-4D88-9304-C87303595323}"/>
              </a:ext>
            </a:extLst>
          </p:cNvPr>
          <p:cNvSpPr txBox="1"/>
          <p:nvPr/>
        </p:nvSpPr>
        <p:spPr>
          <a:xfrm>
            <a:off x="466724" y="1561177"/>
            <a:ext cx="74453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Smart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self managing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funds (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Lab.deposit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/Withdraw Ether)</a:t>
            </a:r>
          </a:p>
          <a:p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lab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mempelajari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bagaimana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smartcontract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dananya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sendiri,lalu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mengirim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smartcontract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kemudian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ethernya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sendiri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menyampaikannya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kepada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orang lain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rekening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bank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pemoggramman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escrow ether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smart contract.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09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464F-8F55-4A56-89CC-5F8EF81A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7" y="304800"/>
            <a:ext cx="4416528" cy="2415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2033B-E9AC-4221-B8C8-0493E9FA93B3}"/>
              </a:ext>
            </a:extLst>
          </p:cNvPr>
          <p:cNvSpPr txBox="1"/>
          <p:nvPr/>
        </p:nvSpPr>
        <p:spPr>
          <a:xfrm>
            <a:off x="2276475" y="2951887"/>
            <a:ext cx="4591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Langkah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di remix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berikut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Jadi pada “</a:t>
            </a:r>
            <a:r>
              <a:rPr lang="en-US" i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uint</a:t>
            </a:r>
            <a:r>
              <a:rPr lang="en-US" i="1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public </a:t>
            </a:r>
            <a:r>
              <a:rPr lang="en-US" i="1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balanceReceived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variable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penyimpanan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public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pengambil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otomatis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4368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19A8B9-7D6A-4D7D-A9C1-606971793027}"/>
              </a:ext>
            </a:extLst>
          </p:cNvPr>
          <p:cNvSpPr txBox="1"/>
          <p:nvPr/>
        </p:nvSpPr>
        <p:spPr>
          <a:xfrm>
            <a:off x="546100" y="1479540"/>
            <a:ext cx="8001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“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balanceReceived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+=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msg.value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objek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global yang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selalu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berisi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informasi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tentang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sedang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berlangsung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b="0" i="0" u="none" strike="noStrike" baseline="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“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function </a:t>
            </a:r>
            <a:r>
              <a:rPr lang="en-US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getBalance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() public view returns(</a:t>
            </a:r>
            <a:r>
              <a:rPr lang="en-US" sz="2000" b="0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uint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”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mengubah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pernyimpanan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mengembalikkan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informasi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“</a:t>
            </a:r>
            <a:r>
              <a:rPr lang="en-ID" sz="20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address(this).balance 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:”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adalah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variable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tipe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proterti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(.balance) yang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memberi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jumlah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disimpan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ID" sz="2000" b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b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</a:t>
            </a:r>
            <a:r>
              <a:rPr lang="en-ID" sz="2000" b="0" i="1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</a:t>
            </a:r>
            <a:r>
              <a:rPr lang="en-ID" sz="2000" b="0" i="1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443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405D4-5322-4256-8A69-B87ABE914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121629" y="61131"/>
            <a:ext cx="5212371" cy="2106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D0D8E-28BA-4B8C-AF45-D2BE1B47E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8"/>
          <a:stretch/>
        </p:blipFill>
        <p:spPr>
          <a:xfrm>
            <a:off x="5054600" y="2571750"/>
            <a:ext cx="2356153" cy="2429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9DE09-C4CD-4222-B624-D5C6329632B7}"/>
              </a:ext>
            </a:extLst>
          </p:cNvPr>
          <p:cNvSpPr txBox="1"/>
          <p:nvPr/>
        </p:nvSpPr>
        <p:spPr>
          <a:xfrm>
            <a:off x="5640996" y="967783"/>
            <a:ext cx="31908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menghasilkan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deployed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059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7D3D1-052D-4AE4-822A-8642B8E81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4"/>
          <a:stretch/>
        </p:blipFill>
        <p:spPr>
          <a:xfrm>
            <a:off x="589343" y="1623880"/>
            <a:ext cx="2852357" cy="1895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100A3-1331-4ABC-B7E5-3642FAA947C7}"/>
              </a:ext>
            </a:extLst>
          </p:cNvPr>
          <p:cNvSpPr txBox="1"/>
          <p:nvPr/>
        </p:nvSpPr>
        <p:spPr>
          <a:xfrm>
            <a:off x="3603625" y="1623880"/>
            <a:ext cx="4591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value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category ether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receiveMoney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terminal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dikirim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walaupun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simulasi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tetapi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blockchain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asli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 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Tx/>
              <a:buChar char="-"/>
            </a:pP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38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D94C1-05F7-4747-8E79-A477B8CF1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6"/>
          <a:stretch/>
        </p:blipFill>
        <p:spPr>
          <a:xfrm>
            <a:off x="340529" y="1530751"/>
            <a:ext cx="2562583" cy="2304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F16B4-ABC5-4430-9540-30B91D2957BE}"/>
              </a:ext>
            </a:extLst>
          </p:cNvPr>
          <p:cNvSpPr txBox="1"/>
          <p:nvPr/>
        </p:nvSpPr>
        <p:spPr>
          <a:xfrm>
            <a:off x="2903112" y="1727885"/>
            <a:ext cx="4843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check balance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balanceReceive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getBalance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5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BB79C-44CD-4F0E-A9E7-A4074564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6" y="133240"/>
            <a:ext cx="5721189" cy="2030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3E3F87-AB27-4244-9DB1-E843E4786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"/>
          <a:stretch/>
        </p:blipFill>
        <p:spPr>
          <a:xfrm>
            <a:off x="210953" y="2295149"/>
            <a:ext cx="2648320" cy="2562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3FFB1-742C-405D-A424-F9B45EB57350}"/>
              </a:ext>
            </a:extLst>
          </p:cNvPr>
          <p:cNvSpPr txBox="1"/>
          <p:nvPr/>
        </p:nvSpPr>
        <p:spPr>
          <a:xfrm>
            <a:off x="5828615" y="961110"/>
            <a:ext cx="3063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Witdhraw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 from Smart Contract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tambah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hapus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deployed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contacr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ther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value pada input box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receiveMoney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contract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57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761D7-50C9-4D79-9A47-C0658F2F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6" y="187592"/>
            <a:ext cx="2749622" cy="2965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C1368E-BA12-48EF-82C9-3C21012E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33" y="2272519"/>
            <a:ext cx="2425736" cy="2683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535C9-6B3F-465F-BB1F-A6A1516E5F39}"/>
              </a:ext>
            </a:extLst>
          </p:cNvPr>
          <p:cNvSpPr txBox="1"/>
          <p:nvPr/>
        </p:nvSpPr>
        <p:spPr>
          <a:xfrm>
            <a:off x="5494369" y="1140589"/>
            <a:ext cx="38083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Kita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witdraw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funds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smart contract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account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lainnya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widthdrawMoney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deployed contract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jalanin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4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3252D-969C-4FC1-AFC1-23DDE2928BAC}"/>
              </a:ext>
            </a:extLst>
          </p:cNvPr>
          <p:cNvSpPr txBox="1">
            <a:spLocks/>
          </p:cNvSpPr>
          <p:nvPr/>
        </p:nvSpPr>
        <p:spPr>
          <a:xfrm>
            <a:off x="5549030" y="275572"/>
            <a:ext cx="3093929" cy="31941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10.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Maaf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karena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jadi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error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mungkin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jaringan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bermasalah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tapi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jika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berhasil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kedua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1339850"/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1005B-1D4B-4E8D-A443-DECD7334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7" y="137787"/>
            <a:ext cx="5427257" cy="3106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97BE7-2F96-43ED-9D4F-A25074C72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9" r="3210" b="4660"/>
          <a:stretch/>
        </p:blipFill>
        <p:spPr>
          <a:xfrm>
            <a:off x="5987441" y="2818540"/>
            <a:ext cx="2567836" cy="1953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468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F9CE2-993D-4222-9B23-C93E775B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1" y="238391"/>
            <a:ext cx="3166145" cy="1234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24079-8C7A-496C-A83D-16979BB0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1" y="1764409"/>
            <a:ext cx="5464499" cy="3259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F0BF5-321C-463D-A415-8E0B9184D5B0}"/>
              </a:ext>
            </a:extLst>
          </p:cNvPr>
          <p:cNvSpPr txBox="1"/>
          <p:nvPr/>
        </p:nvSpPr>
        <p:spPr>
          <a:xfrm>
            <a:off x="5613400" y="1051145"/>
            <a:ext cx="36223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account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dua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bertambah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tambahkan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74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5363A-08DA-4C99-A327-7C24C48B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9" y="314591"/>
            <a:ext cx="3562847" cy="1705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E3317-D9F5-4A1C-B374-4889616FF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37"/>
          <a:stretch/>
        </p:blipFill>
        <p:spPr>
          <a:xfrm>
            <a:off x="921884" y="2346526"/>
            <a:ext cx="2581635" cy="248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98EFB-0AEC-43E9-B388-FD5F4C82CAC5}"/>
              </a:ext>
            </a:extLst>
          </p:cNvPr>
          <p:cNvSpPr txBox="1"/>
          <p:nvPr/>
        </p:nvSpPr>
        <p:spPr>
          <a:xfrm>
            <a:off x="4121671" y="1432689"/>
            <a:ext cx="45910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hapus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instance lama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tadi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kirim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1 ether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input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account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salin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link account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Kembali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account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awal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paste link account target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withdrawMoney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07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9CEF8-1D81-4589-80C4-44BA0377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0" y="905758"/>
            <a:ext cx="2859980" cy="535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2704E-4B92-4BB4-8CC6-7B21F832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0" y="1610097"/>
            <a:ext cx="5270420" cy="3216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CD2DF-7EFE-4C76-821A-BAD81C6CF946}"/>
              </a:ext>
            </a:extLst>
          </p:cNvPr>
          <p:cNvSpPr txBox="1"/>
          <p:nvPr/>
        </p:nvSpPr>
        <p:spPr>
          <a:xfrm>
            <a:off x="5435600" y="1271782"/>
            <a:ext cx="36386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saldo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account target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bertambah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withdraw locking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syntax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bawah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01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A670F-8347-4CD4-B9C2-6D8510E7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2" y="888497"/>
            <a:ext cx="4839428" cy="308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BF4DF-B385-4997-93D5-5C530F339822}"/>
              </a:ext>
            </a:extLst>
          </p:cNvPr>
          <p:cNvSpPr txBox="1"/>
          <p:nvPr/>
        </p:nvSpPr>
        <p:spPr>
          <a:xfrm>
            <a:off x="5168900" y="1555652"/>
            <a:ext cx="35464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Langkah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deploy dan instance yang lama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hapus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send 10 ether 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value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receiveMoney</a:t>
            </a: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check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apa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41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2F8F6-5459-42B7-998F-494F45CC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7" y="756494"/>
            <a:ext cx="2640373" cy="3630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29A6B-C3FA-4B65-966B-94E5179E94C0}"/>
              </a:ext>
            </a:extLst>
          </p:cNvPr>
          <p:cNvSpPr txBox="1"/>
          <p:nvPr/>
        </p:nvSpPr>
        <p:spPr>
          <a:xfrm>
            <a:off x="3222625" y="1561584"/>
            <a:ext cx="4549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check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getBalance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lockedUntil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40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FC492-FEA5-4233-9016-D07020CC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8" y="1026437"/>
            <a:ext cx="5030252" cy="255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180E4-F261-4EF2-84D7-16B620941B14}"/>
              </a:ext>
            </a:extLst>
          </p:cNvPr>
          <p:cNvSpPr txBox="1"/>
          <p:nvPr/>
        </p:nvSpPr>
        <p:spPr>
          <a:xfrm>
            <a:off x="5143500" y="1154363"/>
            <a:ext cx="38872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Lab Shared Wallet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systax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permission yang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penarikan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ether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izin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96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F6ED5-31F0-41BD-B7CF-BB65DC34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3" y="119766"/>
            <a:ext cx="5514888" cy="2567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EF00A-254D-42BA-9D11-05229F2B3E97}"/>
              </a:ext>
            </a:extLst>
          </p:cNvPr>
          <p:cNvSpPr txBox="1"/>
          <p:nvPr/>
        </p:nvSpPr>
        <p:spPr>
          <a:xfrm>
            <a:off x="5813338" y="853707"/>
            <a:ext cx="3330662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Use Re-Usable Smart Contracts from </a:t>
            </a:r>
            <a:r>
              <a:rPr lang="en-US" b="1" i="0" u="none" strike="noStrike" baseline="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OpenZeppelin</a:t>
            </a:r>
            <a:endParaRPr lang="en-US" b="1" i="0" u="none" strike="noStrike" baseline="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koodingan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logika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seketika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langsung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smart contract yang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mudah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diaudit</a:t>
            </a:r>
            <a:endParaRPr lang="en-US" sz="16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membagi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bagian-bagian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kecil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Kembali smart contract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diaudit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OpenZeppelin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dimana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openzeppelin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initidak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owner()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()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sebagai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kontrak</a:t>
            </a:r>
            <a:r>
              <a:rPr lang="en-US" sz="16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Ownable.sol</a:t>
            </a:r>
            <a:endParaRPr lang="en-ID" sz="16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06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76F6E-6572-4F23-B681-E4C2ED78D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3"/>
          <a:stretch/>
        </p:blipFill>
        <p:spPr>
          <a:xfrm>
            <a:off x="152400" y="130360"/>
            <a:ext cx="5194300" cy="3846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24731-42A3-479F-9F47-3FAA22FF3916}"/>
              </a:ext>
            </a:extLst>
          </p:cNvPr>
          <p:cNvSpPr txBox="1"/>
          <p:nvPr/>
        </p:nvSpPr>
        <p:spPr>
          <a:xfrm>
            <a:off x="5394325" y="1166700"/>
            <a:ext cx="35972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Permission: add allowances for external roles</a:t>
            </a:r>
          </a:p>
          <a:p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Langkah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pemetaan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menyimpan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=&gt;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jumlah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uint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array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menyimpan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[0x12345…]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alamat,ke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nomor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tertentu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Jadi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tahu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ditarik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seseorang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59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7DC707-E9D9-4D00-AFF4-250B23D8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7" y="2184261"/>
            <a:ext cx="7382905" cy="1981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1B735-557B-4CF5-B877-87460DF670FA}"/>
              </a:ext>
            </a:extLst>
          </p:cNvPr>
          <p:cNvSpPr txBox="1"/>
          <p:nvPr/>
        </p:nvSpPr>
        <p:spPr>
          <a:xfrm>
            <a:off x="2530474" y="1404580"/>
            <a:ext cx="3806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Improve/Fix Allowance to avoid Double-Spending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76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F1F23-4601-4438-B0DA-CA0858452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" r="8643" b="7010"/>
          <a:stretch/>
        </p:blipFill>
        <p:spPr>
          <a:xfrm>
            <a:off x="203200" y="132255"/>
            <a:ext cx="5112657" cy="3222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E5DEAC-BBFD-43F8-9759-6D1A680A17D5}"/>
              </a:ext>
            </a:extLst>
          </p:cNvPr>
          <p:cNvSpPr txBox="1"/>
          <p:nvPr/>
        </p:nvSpPr>
        <p:spPr>
          <a:xfrm>
            <a:off x="5268687" y="934991"/>
            <a:ext cx="38753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Improve smart contract structure</a:t>
            </a:r>
          </a:p>
          <a:p>
            <a:endParaRPr 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kedua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kontrak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masih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sama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impor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1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3D4CD-2A24-4826-B2EF-5F80F304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0" y="87682"/>
            <a:ext cx="5338133" cy="37077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11. 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web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etherscan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etherscan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berguna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sebagaiteampat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melihat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riwayat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membeli,mentransfer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lain-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lainnya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</a:t>
            </a: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05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7FEEBD-F405-47ED-B95F-9C017C5EE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53"/>
          <a:stretch/>
        </p:blipFill>
        <p:spPr>
          <a:xfrm>
            <a:off x="168413" y="142233"/>
            <a:ext cx="7291931" cy="3558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DF5B3-736C-4D46-AA48-FED9516EA644}"/>
              </a:ext>
            </a:extLst>
          </p:cNvPr>
          <p:cNvSpPr txBox="1"/>
          <p:nvPr/>
        </p:nvSpPr>
        <p:spPr>
          <a:xfrm>
            <a:off x="3814378" y="3930133"/>
            <a:ext cx="4586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tambahkan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event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hilang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codingan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049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ACD4E-78C5-4468-96A4-72C81CF9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4" y="116614"/>
            <a:ext cx="7563906" cy="306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4DE7-BAFC-434E-B5CA-EC55734E6F1D}"/>
              </a:ext>
            </a:extLst>
          </p:cNvPr>
          <p:cNvSpPr txBox="1"/>
          <p:nvPr/>
        </p:nvSpPr>
        <p:spPr>
          <a:xfrm>
            <a:off x="2772228" y="3478964"/>
            <a:ext cx="4586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tambahkan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komponen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contract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sharedwallet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Ketika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deposit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withdraw dana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0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9272A-01CD-495A-8D62-5B20709F2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2"/>
          <a:stretch/>
        </p:blipFill>
        <p:spPr>
          <a:xfrm>
            <a:off x="195831" y="124383"/>
            <a:ext cx="4956742" cy="408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7D3FD-9707-4C01-A5DD-47CE516B9911}"/>
              </a:ext>
            </a:extLst>
          </p:cNvPr>
          <p:cNvSpPr txBox="1"/>
          <p:nvPr/>
        </p:nvSpPr>
        <p:spPr>
          <a:xfrm>
            <a:off x="5152573" y="1243433"/>
            <a:ext cx="4136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semua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run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jangan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lupa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correct pada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3942797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17969-4E0C-4A91-BE0E-13E702CD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5" r="6641"/>
          <a:stretch/>
        </p:blipFill>
        <p:spPr>
          <a:xfrm>
            <a:off x="130628" y="200841"/>
            <a:ext cx="5109029" cy="4741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A4F44-B2CC-43E9-890F-2912C2F75B84}"/>
              </a:ext>
            </a:extLst>
          </p:cNvPr>
          <p:cNvSpPr txBox="1"/>
          <p:nvPr/>
        </p:nvSpPr>
        <p:spPr>
          <a:xfrm>
            <a:off x="5428344" y="1140588"/>
            <a:ext cx="35850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Lab Supply Chain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(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ItemManager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pertama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dimungkinkan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item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membayarnya,memindahkannya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depan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ratai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pasokan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memicu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pengiriman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47399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D2DA48-405E-4FC8-8F20-937F1B55CDD3}"/>
              </a:ext>
            </a:extLst>
          </p:cNvPr>
          <p:cNvSpPr txBox="1"/>
          <p:nvPr/>
        </p:nvSpPr>
        <p:spPr>
          <a:xfrm>
            <a:off x="5370286" y="1004892"/>
            <a:ext cx="3773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item.sol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30DC5-CE87-441B-B1B3-F752D94C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4" y="879482"/>
            <a:ext cx="5245982" cy="42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120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C7B99B-95AB-4C8F-AFCF-C37B42DAA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"/>
          <a:stretch/>
        </p:blipFill>
        <p:spPr>
          <a:xfrm>
            <a:off x="58058" y="54018"/>
            <a:ext cx="6026425" cy="4050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4D8B6-6E6F-42CF-B011-2BA831D6B18C}"/>
              </a:ext>
            </a:extLst>
          </p:cNvPr>
          <p:cNvSpPr txBox="1"/>
          <p:nvPr/>
        </p:nvSpPr>
        <p:spPr>
          <a:xfrm>
            <a:off x="6040938" y="981116"/>
            <a:ext cx="3103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Lalu pada file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ItemManager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change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item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2953413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7E120-B89C-474D-9888-B0AE758ED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" r="1" b="17614"/>
          <a:stretch/>
        </p:blipFill>
        <p:spPr>
          <a:xfrm>
            <a:off x="101600" y="144834"/>
            <a:ext cx="5558970" cy="3149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E4A13-116F-4F10-B146-C886E17990DF}"/>
              </a:ext>
            </a:extLst>
          </p:cNvPr>
          <p:cNvSpPr txBox="1"/>
          <p:nvPr/>
        </p:nvSpPr>
        <p:spPr>
          <a:xfrm>
            <a:off x="5660570" y="1106493"/>
            <a:ext cx="3599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Setelah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ownable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39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C13CD-C3CD-45EA-B83E-D812FC05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 t="2399" r="4799"/>
          <a:stretch/>
        </p:blipFill>
        <p:spPr>
          <a:xfrm>
            <a:off x="130629" y="101600"/>
            <a:ext cx="5326742" cy="4134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B0854-8492-4EDD-96B7-374702E6CFB3}"/>
              </a:ext>
            </a:extLst>
          </p:cNvPr>
          <p:cNvSpPr txBox="1"/>
          <p:nvPr/>
        </p:nvSpPr>
        <p:spPr>
          <a:xfrm>
            <a:off x="5617028" y="968701"/>
            <a:ext cx="3396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ubah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file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ItemManager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sehingga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semua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seharusnya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dieksekusi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oleh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pemilik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saja</a:t>
            </a: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ID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3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12.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riwayat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salin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link wallet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anda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taruh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kolom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pencarian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tampil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tersebut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. </a:t>
            </a:r>
          </a:p>
          <a:p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Semua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transaksi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di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tampilkan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disini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baik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status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nya,transaction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hash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nya,block,timestamp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lain-lain </a:t>
            </a:r>
            <a:r>
              <a:rPr lang="en-ID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ID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E83BC-507A-4B0F-A216-679BCC4E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06"/>
          <a:stretch/>
        </p:blipFill>
        <p:spPr>
          <a:xfrm>
            <a:off x="100209" y="50104"/>
            <a:ext cx="5431704" cy="37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25A22-B3B5-4C4B-9DFB-0F61E132682E}"/>
              </a:ext>
            </a:extLst>
          </p:cNvPr>
          <p:cNvSpPr txBox="1">
            <a:spLocks/>
          </p:cNvSpPr>
          <p:nvPr/>
        </p:nvSpPr>
        <p:spPr>
          <a:xfrm>
            <a:off x="5531913" y="931363"/>
            <a:ext cx="3612087" cy="5144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13.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akun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dompet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baru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lagi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buka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metamask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profil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pojok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kanan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lalu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pilih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create account </a:t>
            </a:r>
          </a:p>
          <a:p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14. Lalu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isi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nama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akun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create</a:t>
            </a:r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  <a:p>
            <a:endParaRPr lang="en-ID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F4266-F368-4976-96BB-4B412806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5" y="37578"/>
            <a:ext cx="2487391" cy="3632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AC125-908F-44EA-8502-1943E584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13" y="37578"/>
            <a:ext cx="2640497" cy="36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5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2656</Words>
  <Application>Microsoft Office PowerPoint</Application>
  <PresentationFormat>On-screen Show (16:9)</PresentationFormat>
  <Paragraphs>220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Adobe Garamond Pro Bold</vt:lpstr>
      <vt:lpstr>Arial</vt:lpstr>
      <vt:lpstr>Calibri</vt:lpstr>
      <vt:lpstr>Office Theme</vt:lpstr>
      <vt:lpstr>Etherium Blockchain  Developer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2022-04-21T10:57:57Z</dcterms:modified>
</cp:coreProperties>
</file>